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6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ugoK" initials="T" lastIdx="1" clrIdx="0">
    <p:extLst>
      <p:ext uri="{19B8F6BF-5375-455C-9EA6-DF929625EA0E}">
        <p15:presenceInfo xmlns:p15="http://schemas.microsoft.com/office/powerpoint/2012/main" userId="Torug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69876-2DD9-4D15-A5CB-7D1A5F86FEBE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5B899-ADB3-4EA8-AE68-444479E810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17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79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53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24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20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3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70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13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38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862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01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23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4F9632-88BB-4E63-BB46-67284E6DABAF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304000-13A8-4DBD-8BC9-620B3F4F5F46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9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Programa</a:t>
            </a:r>
            <a:r>
              <a:rPr lang="pt-BR" dirty="0" err="1"/>
              <a:t>ção</a:t>
            </a:r>
            <a:r>
              <a:rPr lang="pt-BR" dirty="0"/>
              <a:t> Básica com </a:t>
            </a:r>
            <a:r>
              <a:rPr lang="pt-BR" dirty="0" err="1"/>
              <a:t>Scratch</a:t>
            </a:r>
            <a:r>
              <a:rPr lang="pt-BR" dirty="0"/>
              <a:t> – Parte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30510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Orientador: Prof. Claudio Coutinho</a:t>
            </a:r>
          </a:p>
          <a:p>
            <a:r>
              <a:rPr lang="pt-BR" dirty="0"/>
              <a:t>Discente: Victor </a:t>
            </a:r>
            <a:r>
              <a:rPr lang="pt-BR" dirty="0" err="1"/>
              <a:t>hugo</a:t>
            </a:r>
            <a:r>
              <a:rPr lang="pt-BR" dirty="0"/>
              <a:t> </a:t>
            </a:r>
            <a:r>
              <a:rPr lang="pt-BR" dirty="0" err="1"/>
              <a:t>viana</a:t>
            </a:r>
            <a:endParaRPr lang="pt-BR" dirty="0"/>
          </a:p>
          <a:p>
            <a:r>
              <a:rPr lang="pt-BR" dirty="0"/>
              <a:t>FACEEL - Faculdade de Computação e Engenharia Elétrica</a:t>
            </a:r>
          </a:p>
          <a:p>
            <a:r>
              <a:rPr lang="pt-BR" dirty="0"/>
              <a:t>UNIFESSPA – Universidade Federal do Sul e Sudeste do Pará</a:t>
            </a:r>
          </a:p>
        </p:txBody>
      </p:sp>
      <p:pic>
        <p:nvPicPr>
          <p:cNvPr id="1026" name="Picture 2" descr="https://upload.wikimedia.org/wikipedia/commons/thumb/d/d4/Scratchcat.svg/1200px-Scratchca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96" y="176296"/>
            <a:ext cx="1559469" cy="16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7" y="131592"/>
            <a:ext cx="1654273" cy="17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08" y="2752724"/>
            <a:ext cx="4906151" cy="2448541"/>
          </a:xfrm>
          <a:prstGeom prst="rect">
            <a:avLst/>
          </a:prstGeom>
        </p:spPr>
      </p:pic>
      <p:pic>
        <p:nvPicPr>
          <p:cNvPr id="5" name="anim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80" y="236337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Condicional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das estruturas mais importantes da programação é a </a:t>
            </a:r>
            <a:r>
              <a:rPr lang="pt-BR" b="1" i="1" dirty="0"/>
              <a:t>condicional</a:t>
            </a:r>
            <a:endParaRPr lang="pt-BR" dirty="0"/>
          </a:p>
          <a:p>
            <a:r>
              <a:rPr lang="pt-BR" dirty="0"/>
              <a:t>Essa estrutura é responsável por verificar algum dado de entrada e tomar uma </a:t>
            </a:r>
            <a:r>
              <a:rPr lang="pt-BR" b="1" i="1" dirty="0"/>
              <a:t>decisão</a:t>
            </a:r>
            <a:r>
              <a:rPr lang="pt-BR" dirty="0"/>
              <a:t> baseada nesse dado</a:t>
            </a:r>
          </a:p>
          <a:p>
            <a:r>
              <a:rPr lang="pt-BR" dirty="0"/>
              <a:t>Um exemplo é o movimento: </a:t>
            </a:r>
          </a:p>
          <a:p>
            <a:r>
              <a:rPr lang="pt-BR" b="1" i="1" dirty="0"/>
              <a:t>se</a:t>
            </a:r>
            <a:r>
              <a:rPr lang="pt-BR" dirty="0"/>
              <a:t>  	    </a:t>
            </a:r>
            <a:r>
              <a:rPr lang="pt-BR" b="1" i="1" dirty="0"/>
              <a:t>então</a:t>
            </a:r>
            <a:r>
              <a:rPr lang="pt-BR" dirty="0"/>
              <a:t> mova para a direita</a:t>
            </a:r>
          </a:p>
          <a:p>
            <a:r>
              <a:rPr lang="pt-BR" b="1" i="1" dirty="0"/>
              <a:t>se 	    então</a:t>
            </a:r>
            <a:r>
              <a:rPr lang="pt-BR" dirty="0"/>
              <a:t> mova para a esquerda</a:t>
            </a:r>
          </a:p>
          <a:p>
            <a:endParaRPr lang="pt-BR" b="1" i="1" dirty="0"/>
          </a:p>
          <a:p>
            <a:r>
              <a:rPr lang="pt-BR" dirty="0"/>
              <a:t>O bloco da condicional é: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4" y="3342998"/>
            <a:ext cx="553986" cy="5144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84" y="3895329"/>
            <a:ext cx="547217" cy="4951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62" y="4508417"/>
            <a:ext cx="1965579" cy="105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6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Movimentar o 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utilizar esse conceito para movimentar o ator no palco.</a:t>
            </a:r>
          </a:p>
          <a:p>
            <a:r>
              <a:rPr lang="pt-BR" dirty="0"/>
              <a:t>Coloque uma condicional para cada </a:t>
            </a:r>
            <a:r>
              <a:rPr lang="pt-BR" b="1" i="1" dirty="0"/>
              <a:t>seta</a:t>
            </a:r>
          </a:p>
          <a:p>
            <a:r>
              <a:rPr lang="pt-BR" dirty="0"/>
              <a:t>Após isso, use o bloco					      para testar a tecla pressionada </a:t>
            </a:r>
          </a:p>
          <a:p>
            <a:r>
              <a:rPr lang="pt-BR" dirty="0"/>
              <a:t>Quatro blocos, um para cada seta</a:t>
            </a:r>
          </a:p>
          <a:p>
            <a:r>
              <a:rPr lang="pt-BR" dirty="0" err="1"/>
              <a:t>Obs</a:t>
            </a:r>
            <a:r>
              <a:rPr lang="pt-BR" dirty="0"/>
              <a:t>: você também vai precisar do bloco				      dependendo da direção pressionada pelo usuário</a:t>
            </a:r>
          </a:p>
          <a:p>
            <a:r>
              <a:rPr lang="pt-BR" dirty="0"/>
              <a:t>Obs2: coloque tudo em um bloco </a:t>
            </a:r>
            <a:r>
              <a:rPr lang="pt-BR" b="1" i="1" dirty="0"/>
              <a:t>sempre</a:t>
            </a:r>
            <a:r>
              <a:rPr lang="pt-BR" dirty="0"/>
              <a:t> para que o algoritmo não pare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26" y="2645030"/>
            <a:ext cx="4188622" cy="5701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26" y="3590714"/>
            <a:ext cx="32670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Movimentar o ator</a:t>
            </a:r>
          </a:p>
        </p:txBody>
      </p:sp>
      <p:pic>
        <p:nvPicPr>
          <p:cNvPr id="4" name="anim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2151062"/>
            <a:ext cx="4617999" cy="346315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359" y="169760"/>
            <a:ext cx="52006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</a:t>
            </a:r>
            <a:r>
              <a:rPr lang="pt-BR" dirty="0" err="1"/>
              <a:t>ção</a:t>
            </a:r>
            <a:r>
              <a:rPr lang="pt-BR" dirty="0"/>
              <a:t> entre atores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Agora, vamos criar uma </a:t>
            </a:r>
            <a:r>
              <a:rPr lang="pt-BR" b="1" i="1" dirty="0"/>
              <a:t>bola</a:t>
            </a:r>
            <a:r>
              <a:rPr lang="pt-BR" dirty="0"/>
              <a:t>. Sempre que tocar no outro ator, a bola deve mudar de direção</a:t>
            </a:r>
          </a:p>
          <a:p>
            <a:r>
              <a:rPr lang="pt-BR" dirty="0"/>
              <a:t>Devemos também cuidar para que ela rebata na </a:t>
            </a:r>
            <a:r>
              <a:rPr lang="pt-BR" b="1" i="1" dirty="0"/>
              <a:t>borda</a:t>
            </a:r>
            <a:r>
              <a:rPr lang="pt-BR" dirty="0"/>
              <a:t> do palco</a:t>
            </a:r>
          </a:p>
          <a:p>
            <a:r>
              <a:rPr lang="pt-BR" dirty="0"/>
              <a:t>Vamos também programar para que tudo se inicie ao clicar na </a:t>
            </a:r>
            <a:r>
              <a:rPr lang="pt-BR" b="1" i="1" dirty="0"/>
              <a:t>bandeira verde</a:t>
            </a:r>
            <a:endParaRPr lang="pt-BR" dirty="0"/>
          </a:p>
        </p:txBody>
      </p:sp>
      <p:pic>
        <p:nvPicPr>
          <p:cNvPr id="4" name="anim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108" y="3344697"/>
            <a:ext cx="3670663" cy="27529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310" y="3259107"/>
            <a:ext cx="3590925" cy="29241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>
            <a:off x="10037146" y="3344697"/>
            <a:ext cx="601357" cy="535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Nuvem 8"/>
          <p:cNvSpPr/>
          <p:nvPr/>
        </p:nvSpPr>
        <p:spPr>
          <a:xfrm>
            <a:off x="10224801" y="2222090"/>
            <a:ext cx="1750142" cy="128802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Animação da </a:t>
            </a:r>
            <a:r>
              <a:rPr lang="pt-BR" b="1" i="1" dirty="0"/>
              <a:t>bola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688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Condicional se/senão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pt-BR" dirty="0"/>
              <a:t>Dada uma entrada, podemos tomar não apenas </a:t>
            </a:r>
            <a:r>
              <a:rPr lang="pt-BR" b="1" i="1" dirty="0"/>
              <a:t>uma</a:t>
            </a:r>
            <a:r>
              <a:rPr lang="pt-BR" dirty="0"/>
              <a:t>, mas </a:t>
            </a:r>
            <a:r>
              <a:rPr lang="pt-BR" b="1" i="1" dirty="0"/>
              <a:t>duas</a:t>
            </a:r>
            <a:r>
              <a:rPr lang="pt-BR" dirty="0"/>
              <a:t> decisões, seja a entrada </a:t>
            </a:r>
            <a:r>
              <a:rPr lang="pt-BR" b="1" i="1" dirty="0"/>
              <a:t>verdadeira</a:t>
            </a:r>
            <a:r>
              <a:rPr lang="pt-BR" dirty="0"/>
              <a:t> ou </a:t>
            </a:r>
            <a:r>
              <a:rPr lang="pt-BR" b="1" i="1" dirty="0"/>
              <a:t>falsa</a:t>
            </a:r>
          </a:p>
          <a:p>
            <a:r>
              <a:rPr lang="pt-BR" dirty="0"/>
              <a:t>Façamos um algoritmo para verificar se um determinado número é igual a 10. O ator dirá se o número é igual ou não. </a:t>
            </a:r>
            <a:r>
              <a:rPr lang="pt-BR" dirty="0" err="1"/>
              <a:t>Obs</a:t>
            </a:r>
            <a:r>
              <a:rPr lang="pt-BR" dirty="0"/>
              <a:t>: crie uma variável </a:t>
            </a:r>
            <a:r>
              <a:rPr lang="pt-BR" b="1" i="1" dirty="0"/>
              <a:t>numero</a:t>
            </a:r>
            <a:endParaRPr lang="pt-BR" dirty="0"/>
          </a:p>
          <a:p>
            <a:r>
              <a:rPr lang="pt-BR" dirty="0"/>
              <a:t>Para isso, utilizaremos o bloco operador	             , que verifica se um número (ou variável) é igual a outro</a:t>
            </a:r>
          </a:p>
        </p:txBody>
      </p:sp>
      <p:pic>
        <p:nvPicPr>
          <p:cNvPr id="4" name="anim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417" y="3857414"/>
            <a:ext cx="3030990" cy="22732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167" y="3233433"/>
            <a:ext cx="1047750" cy="4667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544" y="3967320"/>
            <a:ext cx="3042935" cy="21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faça um algoritmo que leia dois números do teclado e diga se eles são iguais ou diferentes</a:t>
            </a:r>
          </a:p>
          <a:p>
            <a:r>
              <a:rPr lang="pt-BR" dirty="0"/>
              <a:t>Após isso, faça outro algoritmo que leia a idade do usuário e diga se ele é maior de idade ou não.</a:t>
            </a:r>
          </a:p>
        </p:txBody>
      </p:sp>
    </p:spTree>
    <p:extLst>
      <p:ext uri="{BB962C8B-B14F-4D97-AF65-F5344CB8AC3E}">
        <p14:creationId xmlns:p14="http://schemas.microsoft.com/office/powerpoint/2010/main" val="266748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Repetição com condição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Outra ferramenta importante é a repetição.</a:t>
            </a:r>
          </a:p>
          <a:p>
            <a:r>
              <a:rPr lang="pt-BR" dirty="0"/>
              <a:t>E, ao invés de executar para sempre, podemos condicionar sua parada.</a:t>
            </a:r>
          </a:p>
          <a:p>
            <a:endParaRPr lang="pt-BR" dirty="0"/>
          </a:p>
        </p:txBody>
      </p:sp>
      <p:pic>
        <p:nvPicPr>
          <p:cNvPr id="4" name="anim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682" y="2895052"/>
            <a:ext cx="4109888" cy="30824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019" y="3415654"/>
            <a:ext cx="4703661" cy="20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Agora, você fará um algoritmo que irá gerar um </a:t>
            </a:r>
            <a:r>
              <a:rPr lang="pt-BR" b="1" i="1" dirty="0"/>
              <a:t>número</a:t>
            </a:r>
            <a:r>
              <a:rPr lang="pt-BR" dirty="0"/>
              <a:t> </a:t>
            </a:r>
            <a:r>
              <a:rPr lang="pt-BR" b="1" i="1" dirty="0"/>
              <a:t>aleatório </a:t>
            </a:r>
            <a:r>
              <a:rPr lang="pt-BR" dirty="0"/>
              <a:t>entre 1 e 50.</a:t>
            </a:r>
          </a:p>
          <a:p>
            <a:r>
              <a:rPr lang="pt-BR" dirty="0"/>
              <a:t>Para isso, use o bloco</a:t>
            </a:r>
          </a:p>
          <a:p>
            <a:r>
              <a:rPr lang="pt-BR" dirty="0"/>
              <a:t>O ator deve sempre perguntar ao usuário um número e verificar se ele é igual ao número aleatório.</a:t>
            </a:r>
          </a:p>
          <a:p>
            <a:r>
              <a:rPr lang="pt-BR" dirty="0"/>
              <a:t>Se o usuário acertar o número, deve ser exibida a mensagem “Parabéns! Você acertou!”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359" y="2194283"/>
            <a:ext cx="28098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 programa</a:t>
            </a:r>
            <a:r>
              <a:rPr lang="pt-BR" dirty="0" err="1"/>
              <a:t>ção</a:t>
            </a:r>
            <a:r>
              <a:rPr lang="pt-BR" dirty="0"/>
              <a:t>, é muito comum querermos representar várias informações do mesmo tipo</a:t>
            </a:r>
          </a:p>
          <a:p>
            <a:r>
              <a:rPr lang="pt-BR" dirty="0"/>
              <a:t>Já sabemos que uma variável só pode comportar um único valor a cada instante</a:t>
            </a:r>
          </a:p>
          <a:p>
            <a:r>
              <a:rPr lang="pt-BR" dirty="0"/>
              <a:t>Então, como fazemos para guardar várias informações semelhantes? </a:t>
            </a:r>
          </a:p>
          <a:p>
            <a:pPr lvl="1"/>
            <a:r>
              <a:rPr lang="pt-BR" dirty="0"/>
              <a:t>Criando várias variáveis?</a:t>
            </a:r>
          </a:p>
          <a:p>
            <a:r>
              <a:rPr lang="pt-BR" dirty="0"/>
              <a:t>Imagine que queremos guardar os nomes de 3 amigos nossos. </a:t>
            </a:r>
          </a:p>
          <a:p>
            <a:pPr lvl="1"/>
            <a:r>
              <a:rPr lang="pt-BR" dirty="0"/>
              <a:t>Precisaríamos, então, de 3 variáveis, certo?</a:t>
            </a:r>
          </a:p>
          <a:p>
            <a:r>
              <a:rPr lang="pt-BR" dirty="0"/>
              <a:t>Agora imagine uma pessoa muito popular com mais de 5000 amigos!</a:t>
            </a:r>
          </a:p>
          <a:p>
            <a:r>
              <a:rPr lang="pt-BR" dirty="0"/>
              <a:t>Como faríamos para criar 5000 variáveis?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914" y="4025849"/>
            <a:ext cx="1037150" cy="12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Variáveis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Concatenando variáveis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Condicional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Movimentar o 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Interação entre os Atores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Condicional Se/senão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Repetição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Listas</a:t>
            </a:r>
          </a:p>
        </p:txBody>
      </p:sp>
    </p:spTree>
    <p:extLst>
      <p:ext uri="{BB962C8B-B14F-4D97-AF65-F5344CB8AC3E}">
        <p14:creationId xmlns:p14="http://schemas.microsoft.com/office/powerpoint/2010/main" val="1348450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nesse contexto que entram as listas (ou </a:t>
            </a:r>
            <a:r>
              <a:rPr lang="pt-BR" i="1" dirty="0"/>
              <a:t>vetores</a:t>
            </a:r>
            <a:r>
              <a:rPr lang="pt-BR" dirty="0"/>
              <a:t>, ou </a:t>
            </a:r>
            <a:r>
              <a:rPr lang="pt-BR" i="1" dirty="0"/>
              <a:t>arranjos</a:t>
            </a:r>
            <a:r>
              <a:rPr lang="pt-BR" dirty="0"/>
              <a:t>)</a:t>
            </a:r>
          </a:p>
          <a:p>
            <a:r>
              <a:rPr lang="pt-BR" dirty="0"/>
              <a:t>Através delas, é possível criarmos um conjunto grande de variáveis do mesmo tipo.</a:t>
            </a:r>
          </a:p>
          <a:p>
            <a:r>
              <a:rPr lang="pt-BR" dirty="0"/>
              <a:t>Basta adicionarmos uma lista</a:t>
            </a:r>
          </a:p>
          <a:p>
            <a:r>
              <a:rPr lang="pt-BR" dirty="0"/>
              <a:t>Toda lista tem um </a:t>
            </a:r>
            <a:r>
              <a:rPr lang="pt-BR" b="1" i="1" dirty="0"/>
              <a:t>nome</a:t>
            </a:r>
            <a:r>
              <a:rPr lang="pt-BR" dirty="0"/>
              <a:t> e um </a:t>
            </a:r>
            <a:r>
              <a:rPr lang="pt-BR" b="1" i="1" dirty="0"/>
              <a:t>tamanho</a:t>
            </a:r>
            <a:endParaRPr lang="pt-BR" dirty="0"/>
          </a:p>
          <a:p>
            <a:r>
              <a:rPr lang="pt-BR" dirty="0"/>
              <a:t>Podemos adicionar elementos conforme precisarmos</a:t>
            </a:r>
          </a:p>
          <a:p>
            <a:r>
              <a:rPr lang="pt-BR" dirty="0"/>
              <a:t>Com isso, o seu tamanho aumenta para cada novo elemento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84" y="3011128"/>
            <a:ext cx="1012415" cy="4908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91" y="2854190"/>
            <a:ext cx="1634613" cy="31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a lista</a:t>
            </a:r>
          </a:p>
        </p:txBody>
      </p:sp>
      <p:pic>
        <p:nvPicPr>
          <p:cNvPr id="4" name="an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5379" y="1846263"/>
            <a:ext cx="5364163" cy="4022725"/>
          </a:xfrm>
        </p:spPr>
      </p:pic>
    </p:spTree>
    <p:extLst>
      <p:ext uri="{BB962C8B-B14F-4D97-AF65-F5344CB8AC3E}">
        <p14:creationId xmlns:p14="http://schemas.microsoft.com/office/powerpoint/2010/main" val="9049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Variável de controle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utilizar uma variável para limitar a quantidade de informações que queremos armazenar.</a:t>
            </a:r>
          </a:p>
          <a:p>
            <a:r>
              <a:rPr lang="pt-BR" dirty="0"/>
              <a:t>E outra variável para controlar quantos nomes existem na lista</a:t>
            </a:r>
          </a:p>
          <a:p>
            <a:r>
              <a:rPr lang="pt-BR" dirty="0"/>
              <a:t>Perguntamos ao usuário e, em seguida, guardamos quantos nome ele informou.</a:t>
            </a:r>
          </a:p>
          <a:p>
            <a:r>
              <a:rPr lang="pt-BR" dirty="0"/>
              <a:t>Sempre, ao final da repetição, precisamos acrescentar uma unidade à variável contador para indicar que um novo nome foi guardado.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72" y="2213200"/>
            <a:ext cx="1106756" cy="3775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17" y="2590799"/>
            <a:ext cx="1098299" cy="4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a lista</a:t>
            </a:r>
          </a:p>
        </p:txBody>
      </p:sp>
      <p:pic>
        <p:nvPicPr>
          <p:cNvPr id="5" name="anim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594" y="1987777"/>
            <a:ext cx="5364163" cy="4022725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5" y="2163534"/>
            <a:ext cx="6197365" cy="3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Faça um algoritmo capaz de calcular a médias das notas de uma turma.</a:t>
                </a:r>
              </a:p>
              <a:p>
                <a:r>
                  <a:rPr lang="pt-BR" dirty="0"/>
                  <a:t>Deve ser informado pelo teclado quantas notas serão armazenadas</a:t>
                </a:r>
              </a:p>
              <a:p>
                <a:r>
                  <a:rPr lang="pt-BR" dirty="0"/>
                  <a:t>O programa deve calcular e exibir </a:t>
                </a:r>
                <a:r>
                  <a:rPr lang="pt-BR"/>
                  <a:t>na tela </a:t>
                </a:r>
                <a:r>
                  <a:rPr lang="pt-BR" dirty="0"/>
                  <a:t>a </a:t>
                </a:r>
                <a:r>
                  <a:rPr lang="pt-BR" b="1" i="1" dirty="0"/>
                  <a:t>média</a:t>
                </a:r>
                <a:r>
                  <a:rPr lang="pt-BR" dirty="0"/>
                  <a:t> das notas, ou seja:</a:t>
                </a:r>
              </a:p>
              <a:p>
                <a:endParaRPr lang="de-DE" dirty="0"/>
              </a:p>
              <a:p>
                <a:pPr marL="1471400" lvl="8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  <m:t>2+…</m:t>
                              </m:r>
                              <m:sSub>
                                <m:sSubPr>
                                  <m:ctrlP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2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Qualquer valor trabalhado pelo computador precisa ser armazenado na sua </a:t>
            </a:r>
            <a:r>
              <a:rPr lang="de-DE" b="1" i="1" dirty="0"/>
              <a:t>memória</a:t>
            </a:r>
            <a:r>
              <a:rPr lang="de-DE" dirty="0"/>
              <a:t>. </a:t>
            </a:r>
          </a:p>
          <a:p>
            <a:r>
              <a:rPr lang="de-DE" dirty="0"/>
              <a:t>Isso é necessário para que aquele mesmo valor seja acessado em um momento futuro.</a:t>
            </a:r>
          </a:p>
          <a:p>
            <a:endParaRPr lang="de-DE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75" y="4865322"/>
            <a:ext cx="1665461" cy="8527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92" y="4422290"/>
            <a:ext cx="1037147" cy="14468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2671916"/>
            <a:ext cx="1903863" cy="1162664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16200000">
            <a:off x="4972469" y="3832142"/>
            <a:ext cx="530942" cy="221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325138" y="3832143"/>
            <a:ext cx="530942" cy="221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15"/>
          <p:cNvGrpSpPr/>
          <p:nvPr/>
        </p:nvGrpSpPr>
        <p:grpSpPr>
          <a:xfrm>
            <a:off x="6749844" y="2671916"/>
            <a:ext cx="2300367" cy="502830"/>
            <a:chOff x="6415548" y="2761480"/>
            <a:chExt cx="1574697" cy="344208"/>
          </a:xfrm>
        </p:grpSpPr>
        <p:sp>
          <p:nvSpPr>
            <p:cNvPr id="10" name="Cubo 9"/>
            <p:cNvSpPr/>
            <p:nvPr/>
          </p:nvSpPr>
          <p:spPr>
            <a:xfrm>
              <a:off x="6415548" y="2761482"/>
              <a:ext cx="344129" cy="344129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ubo 10"/>
            <p:cNvSpPr/>
            <p:nvPr/>
          </p:nvSpPr>
          <p:spPr>
            <a:xfrm>
              <a:off x="6723190" y="2761481"/>
              <a:ext cx="344129" cy="344129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ubo 11"/>
            <p:cNvSpPr/>
            <p:nvPr/>
          </p:nvSpPr>
          <p:spPr>
            <a:xfrm>
              <a:off x="7030832" y="2761559"/>
              <a:ext cx="344129" cy="344129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ubo 12"/>
            <p:cNvSpPr/>
            <p:nvPr/>
          </p:nvSpPr>
          <p:spPr>
            <a:xfrm>
              <a:off x="7338474" y="2761480"/>
              <a:ext cx="344129" cy="344129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ubo 13"/>
            <p:cNvSpPr/>
            <p:nvPr/>
          </p:nvSpPr>
          <p:spPr>
            <a:xfrm>
              <a:off x="7646116" y="2761480"/>
              <a:ext cx="344129" cy="344129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 14"/>
          <p:cNvSpPr/>
          <p:nvPr/>
        </p:nvSpPr>
        <p:spPr>
          <a:xfrm>
            <a:off x="1616227" y="3779239"/>
            <a:ext cx="1094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7043964" y="2801416"/>
            <a:ext cx="6743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A”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909" y="3645793"/>
            <a:ext cx="1373947" cy="112526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671" y="5016377"/>
            <a:ext cx="1401540" cy="1241059"/>
          </a:xfrm>
          <a:prstGeom prst="rect">
            <a:avLst/>
          </a:prstGeom>
        </p:spPr>
      </p:pic>
      <p:pic>
        <p:nvPicPr>
          <p:cNvPr id="1026" name="Picture 2" descr="https://www.wtsoftware.com.br/images/spymob-site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093" y="4240904"/>
            <a:ext cx="1260270" cy="12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ta para a direita 20"/>
          <p:cNvSpPr/>
          <p:nvPr/>
        </p:nvSpPr>
        <p:spPr>
          <a:xfrm>
            <a:off x="6513022" y="5361602"/>
            <a:ext cx="530942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20259982">
            <a:off x="6479751" y="4326473"/>
            <a:ext cx="530942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3682204" y="5016376"/>
            <a:ext cx="530942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69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5" grpId="0"/>
      <p:bldP spid="17" grpId="0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variável só pode armazenar UM valor a cada instante.</a:t>
            </a:r>
          </a:p>
          <a:p>
            <a:r>
              <a:rPr lang="pt-BR" dirty="0"/>
              <a:t>Para criarmos uma variável no </a:t>
            </a:r>
            <a:r>
              <a:rPr lang="pt-BR" i="1" dirty="0" err="1"/>
              <a:t>Scratch</a:t>
            </a:r>
            <a:r>
              <a:rPr lang="pt-BR" dirty="0"/>
              <a:t>, acessamos a categoria </a:t>
            </a:r>
            <a:r>
              <a:rPr lang="pt-BR" b="1" dirty="0"/>
              <a:t>Variáveis</a:t>
            </a:r>
          </a:p>
          <a:p>
            <a:r>
              <a:rPr lang="pt-BR" dirty="0"/>
              <a:t>Após isso, clicamos em </a:t>
            </a:r>
            <a:r>
              <a:rPr lang="pt-BR" b="1" dirty="0"/>
              <a:t>Criar uma variável</a:t>
            </a:r>
            <a:endParaRPr lang="pt-BR" dirty="0"/>
          </a:p>
          <a:p>
            <a:r>
              <a:rPr lang="pt-BR" dirty="0"/>
              <a:t>Crie uma variável “nome” e clique em </a:t>
            </a:r>
            <a:r>
              <a:rPr lang="pt-BR" b="1" dirty="0"/>
              <a:t>OK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21" y="4199911"/>
            <a:ext cx="3086100" cy="1466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94" y="4676609"/>
            <a:ext cx="978771" cy="513454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6334571" y="4623620"/>
            <a:ext cx="530941" cy="61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70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Antes de utilizarmos  a variável, vamos fazer com que o </a:t>
            </a:r>
            <a:r>
              <a:rPr lang="pt-BR" i="1" dirty="0"/>
              <a:t>ator</a:t>
            </a:r>
            <a:r>
              <a:rPr lang="pt-BR" dirty="0"/>
              <a:t> se comunique conosco.</a:t>
            </a:r>
          </a:p>
          <a:p>
            <a:r>
              <a:rPr lang="pt-BR" dirty="0"/>
              <a:t>Crie um ator de sua preferência e adicione um plano de fundo opcionalmente.</a:t>
            </a:r>
          </a:p>
          <a:p>
            <a:r>
              <a:rPr lang="de-DE" dirty="0"/>
              <a:t>Fa</a:t>
            </a:r>
            <a:r>
              <a:rPr lang="pt-BR" dirty="0" err="1"/>
              <a:t>ça</a:t>
            </a:r>
            <a:r>
              <a:rPr lang="pt-BR" dirty="0"/>
              <a:t> com que o ator diga “Olá!”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87662"/>
            <a:ext cx="3708020" cy="27985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03" y="3995584"/>
            <a:ext cx="38576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Agora, vamos solicitar o nome do usuário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8" y="2468669"/>
            <a:ext cx="4562475" cy="3400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30" y="3362114"/>
            <a:ext cx="4438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resposta dada pelo usuário ficará armazenada na variável de sistema </a:t>
            </a:r>
          </a:p>
          <a:p>
            <a:r>
              <a:rPr lang="pt-BR" dirty="0"/>
              <a:t>Para termos acesso à informação inserida pelo usuário, podemos usar essa variável como </a:t>
            </a:r>
            <a:r>
              <a:rPr lang="pt-BR" b="1" i="1" dirty="0"/>
              <a:t>entrada</a:t>
            </a:r>
            <a:r>
              <a:rPr lang="pt-BR" dirty="0"/>
              <a:t> da fala do ator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439" y="1784555"/>
            <a:ext cx="1066800" cy="457200"/>
          </a:xfrm>
          <a:prstGeom prst="rect">
            <a:avLst/>
          </a:prstGeom>
        </p:spPr>
      </p:pic>
      <p:pic>
        <p:nvPicPr>
          <p:cNvPr id="6" name="anim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480" y="3093987"/>
            <a:ext cx="4572000" cy="3429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442" y="3857414"/>
            <a:ext cx="4467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variável	          é responsável por guardar qualquer coisa que seja inserida pelo teclado</a:t>
            </a:r>
          </a:p>
          <a:p>
            <a:r>
              <a:rPr lang="pt-BR" dirty="0"/>
              <a:t>Por essa razão, se quisermos guardar todas as informações inseridas pelo usuário, devemos guardar cada uma em uma variável específica</a:t>
            </a:r>
          </a:p>
          <a:p>
            <a:r>
              <a:rPr lang="pt-BR" dirty="0"/>
              <a:t>O nome que foi lido será guardado na variável que criamos anteriormente: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88" y="1804220"/>
            <a:ext cx="1066800" cy="457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752" y="2946131"/>
            <a:ext cx="978771" cy="5134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71" y="4483511"/>
            <a:ext cx="1066800" cy="457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14" y="4455384"/>
            <a:ext cx="978771" cy="513454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>
            <a:off x="3153698" y="4407311"/>
            <a:ext cx="48178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552" y="3783577"/>
            <a:ext cx="5625302" cy="21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Concatenando 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“Concatenar” significa juntar, unir, uma variável a outra</a:t>
            </a:r>
          </a:p>
          <a:p>
            <a:r>
              <a:rPr lang="pt-BR" dirty="0"/>
              <a:t>Vamos fazer duas perguntas ao usuário: seu nome e seu sobrenome</a:t>
            </a:r>
          </a:p>
          <a:p>
            <a:r>
              <a:rPr lang="pt-BR" dirty="0"/>
              <a:t>Vamos precisar de uma variável para cada informação: 	          e  </a:t>
            </a:r>
          </a:p>
          <a:p>
            <a:r>
              <a:rPr lang="pt-BR" dirty="0"/>
              <a:t>Após isso, utilizaremos o bloco		          , responsável por gerar como resultado a junção de duas variáveis</a:t>
            </a:r>
          </a:p>
          <a:p>
            <a:r>
              <a:rPr lang="pt-BR" sz="2800" dirty="0"/>
              <a:t>Agora, de posse desses dados, crie um algoritmo que leia </a:t>
            </a:r>
            <a:r>
              <a:rPr lang="pt-BR" sz="2800" b="1" i="1" dirty="0"/>
              <a:t>nome</a:t>
            </a:r>
            <a:r>
              <a:rPr lang="pt-BR" sz="2800" dirty="0"/>
              <a:t> e </a:t>
            </a:r>
            <a:r>
              <a:rPr lang="pt-BR" sz="2800" b="1" i="1" dirty="0"/>
              <a:t>sobrenome</a:t>
            </a:r>
            <a:r>
              <a:rPr lang="pt-BR" sz="2800" dirty="0"/>
              <a:t> do usuário e faça o ator falar o </a:t>
            </a:r>
            <a:r>
              <a:rPr lang="pt-BR" sz="2800" b="1" i="1" dirty="0"/>
              <a:t>nome completo</a:t>
            </a:r>
            <a:r>
              <a:rPr lang="pt-BR" sz="2800" dirty="0"/>
              <a:t> ao final.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59" y="2687375"/>
            <a:ext cx="978771" cy="5134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359" y="2687375"/>
            <a:ext cx="1540362" cy="5134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273" y="3131882"/>
            <a:ext cx="1701721" cy="4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085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877</TotalTime>
  <Words>816</Words>
  <Application>Microsoft Office PowerPoint</Application>
  <PresentationFormat>Widescreen</PresentationFormat>
  <Paragraphs>109</Paragraphs>
  <Slides>24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Retrospectiva</vt:lpstr>
      <vt:lpstr>Programação Básica com Scratch – Parte 2</vt:lpstr>
      <vt:lpstr>Agenda</vt:lpstr>
      <vt:lpstr>Variáveis</vt:lpstr>
      <vt:lpstr>Variáveis</vt:lpstr>
      <vt:lpstr>Variáveis</vt:lpstr>
      <vt:lpstr>Variáveis</vt:lpstr>
      <vt:lpstr>Variáveis</vt:lpstr>
      <vt:lpstr>Variáveis</vt:lpstr>
      <vt:lpstr>Concatenando variáveis</vt:lpstr>
      <vt:lpstr>Resposta</vt:lpstr>
      <vt:lpstr>Condicional</vt:lpstr>
      <vt:lpstr>Movimentar o ator</vt:lpstr>
      <vt:lpstr>Movimentar o ator</vt:lpstr>
      <vt:lpstr>Interação entre atores</vt:lpstr>
      <vt:lpstr>Condicional se/senão</vt:lpstr>
      <vt:lpstr>Exercício</vt:lpstr>
      <vt:lpstr>Repetição com condição</vt:lpstr>
      <vt:lpstr>Exercício</vt:lpstr>
      <vt:lpstr>Listas</vt:lpstr>
      <vt:lpstr>Listas</vt:lpstr>
      <vt:lpstr>Preenchendo a lista</vt:lpstr>
      <vt:lpstr>Variável de controle</vt:lpstr>
      <vt:lpstr>Preenchendo a lista</vt:lpstr>
      <vt:lpstr>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Básica com Scratch</dc:title>
  <dc:creator>Claudio</dc:creator>
  <cp:lastModifiedBy>TorugoK</cp:lastModifiedBy>
  <cp:revision>103</cp:revision>
  <dcterms:created xsi:type="dcterms:W3CDTF">2017-05-23T14:06:03Z</dcterms:created>
  <dcterms:modified xsi:type="dcterms:W3CDTF">2018-04-04T01:21:56Z</dcterms:modified>
</cp:coreProperties>
</file>